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6"/>
  </p:notesMasterIdLst>
  <p:handoutMasterIdLst>
    <p:handoutMasterId r:id="rId17"/>
  </p:handoutMasterIdLst>
  <p:sldIdLst>
    <p:sldId id="267" r:id="rId3"/>
    <p:sldId id="268" r:id="rId4"/>
    <p:sldId id="269" r:id="rId5"/>
    <p:sldId id="270" r:id="rId6"/>
    <p:sldId id="271" r:id="rId7"/>
    <p:sldId id="272" r:id="rId8"/>
    <p:sldId id="273" r:id="rId9"/>
    <p:sldId id="278" r:id="rId10"/>
    <p:sldId id="279" r:id="rId11"/>
    <p:sldId id="280" r:id="rId12"/>
    <p:sldId id="281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C2FFA5D-87B4-456A-9821-1D502468CF0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2253" autoAdjust="0"/>
  </p:normalViewPr>
  <p:slideViewPr>
    <p:cSldViewPr snapToGrid="0">
      <p:cViewPr varScale="1">
        <p:scale>
          <a:sx n="116" d="100"/>
          <a:sy n="116" d="100"/>
        </p:scale>
        <p:origin x="336" y="11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A0FDE8-3B80-4AAC-92F2-E3D0667D4E72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79F74-2001-4B21-B06E-FA23C7F2D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24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25FBA-1311-468D-8115-8778B0F7BEEC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67C00-F679-4C51-9894-9E2214E5C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822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7C00-F679-4C51-9894-9E2214E5C2F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06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915924" y="0"/>
            <a:ext cx="717804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0244" y="2514600"/>
            <a:ext cx="6629400" cy="2743200"/>
          </a:xfrm>
        </p:spPr>
        <p:txBody>
          <a:bodyPr anchor="b"/>
          <a:lstStyle>
            <a:lvl1pPr algn="l">
              <a:lnSpc>
                <a:spcPct val="80000"/>
              </a:lnSpc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0244" y="5303520"/>
            <a:ext cx="6629400" cy="4572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5389C-FACC-452B-B4C1-3BD186F45CB8}" type="datetime1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0512" y="419099"/>
            <a:ext cx="2086087" cy="57531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419099"/>
            <a:ext cx="7277100" cy="57531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CE844-3C76-42C8-BBA9-088C96A067BA}" type="datetime1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4594C-40D9-4922-A63A-E4D7E3C24D49}" type="datetime1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hidden">
          <a:xfrm>
            <a:off x="-1" y="1676400"/>
            <a:ext cx="9313683" cy="426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212848"/>
            <a:ext cx="6217920" cy="2862262"/>
          </a:xfrm>
        </p:spPr>
        <p:txBody>
          <a:bodyPr anchor="b"/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120640"/>
            <a:ext cx="6217920" cy="4572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7D855-A872-4272-B880-39A488A710E7}" type="datetime1">
              <a:rPr lang="en-US" smtClean="0"/>
              <a:t>4/20/2017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04999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603351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904999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603351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CA8F-D5ED-4B90-A100-0BDC54A645DF}" type="datetime1">
              <a:rPr lang="en-US" smtClean="0"/>
              <a:t>4/20/2017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9CD98-8566-471F-B6F9-93E04967ED47}" type="datetime1">
              <a:rPr lang="en-US" smtClean="0"/>
              <a:t>4/20/2017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35E6A-2086-4CB2-B79F-96593439A0AC}" type="datetime1">
              <a:rPr lang="en-US" smtClean="0"/>
              <a:t>4/20/2017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651760"/>
            <a:ext cx="3657600" cy="1828800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4020" y="688489"/>
            <a:ext cx="6080760" cy="548371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4617720"/>
            <a:ext cx="3657600" cy="15544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78B26-E0E7-401D-95E5-683ED06BF9AD}" type="datetime1">
              <a:rPr lang="en-US" smtClean="0"/>
              <a:t>4/20/2017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651760"/>
            <a:ext cx="3657600" cy="1828800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94020" y="684943"/>
            <a:ext cx="6080760" cy="5486400"/>
          </a:xfrm>
          <a:solidFill>
            <a:schemeClr val="bg1">
              <a:lumMod val="90000"/>
              <a:lumOff val="10000"/>
            </a:schemeClr>
          </a:solidFill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txBody>
          <a:bodyPr tIns="54864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4617720"/>
            <a:ext cx="3657600" cy="155448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8EC7-2C19-4F74-B285-CE160F4A579A}" type="datetime1">
              <a:rPr lang="en-US" smtClean="0"/>
              <a:t>4/20/2017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hidden">
          <a:xfrm>
            <a:off x="0" y="5980361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 bwMode="hidden">
          <a:xfrm>
            <a:off x="1524" y="214604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 bwMode="hidden">
          <a:xfrm>
            <a:off x="1524" y="214604"/>
            <a:ext cx="12188952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419100"/>
            <a:ext cx="9601200" cy="1257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05000"/>
            <a:ext cx="96012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9166" y="6484777"/>
            <a:ext cx="1335054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D4020-EAAB-4E36-8532-04C08CBCE9E1}" type="datetime1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84777"/>
            <a:ext cx="4123765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484777"/>
            <a:ext cx="685800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9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SzPct val="9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Chess Heaven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-An awesome web application for chess management and betting-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79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Manage Account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“My account” Tab,</a:t>
            </a:r>
            <a:r>
              <a:rPr lang="en-US" dirty="0"/>
              <a:t> </a:t>
            </a:r>
            <a:r>
              <a:rPr lang="en-US" dirty="0" smtClean="0"/>
              <a:t>f</a:t>
            </a:r>
            <a:r>
              <a:rPr lang="en-US" dirty="0" smtClean="0"/>
              <a:t>rom this view you can update your account money, for FREEEE!!!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“Current Bets” Tab, here you can view your current bets.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95400" y="3101975"/>
            <a:ext cx="4572000" cy="2571750"/>
          </a:xfrm>
          <a:prstGeom prst="rect">
            <a:avLst/>
          </a:prstGeom>
        </p:spPr>
      </p:pic>
      <p:pic>
        <p:nvPicPr>
          <p:cNvPr id="14" name="Content Placeholder 13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24600" y="3101975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15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681" y="2539312"/>
            <a:ext cx="3358978" cy="221392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Here you can view all games from selected competition, also you can bet a certain amount of money for it. When a manager end the game you bet on it, you will receive your prize doubled if you won, or remain with your prize money lost.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07225" y="1951551"/>
            <a:ext cx="6025673" cy="338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171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Features</a:t>
            </a:r>
            <a:endParaRPr lang="ro-R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1790" y="1982530"/>
            <a:ext cx="9601200" cy="4267200"/>
          </a:xfrm>
        </p:spPr>
        <p:txBody>
          <a:bodyPr/>
          <a:lstStyle/>
          <a:p>
            <a:r>
              <a:rPr lang="en-US" dirty="0" smtClean="0"/>
              <a:t>After you login, your account will stay logged in even if you close the browser’s window thanks to angular </a:t>
            </a:r>
            <a:r>
              <a:rPr lang="en-US" dirty="0" err="1" smtClean="0"/>
              <a:t>js’s</a:t>
            </a:r>
            <a:r>
              <a:rPr lang="en-US" dirty="0" smtClean="0"/>
              <a:t> local storage module.</a:t>
            </a:r>
          </a:p>
          <a:p>
            <a:r>
              <a:rPr lang="en-US" dirty="0" smtClean="0"/>
              <a:t>Adding competitions, or placing bets updates the application on every device on which it is running. Sockets do the whole thing!</a:t>
            </a:r>
          </a:p>
          <a:p>
            <a:r>
              <a:rPr lang="en-US" dirty="0" err="1" smtClean="0"/>
              <a:t>Sooo</a:t>
            </a:r>
            <a:r>
              <a:rPr lang="en-US" dirty="0" smtClean="0"/>
              <a:t>…use sockets!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Marvelous design for inputs, buttons using Angular Material .</a:t>
            </a:r>
          </a:p>
        </p:txBody>
      </p:sp>
      <p:pic>
        <p:nvPicPr>
          <p:cNvPr id="2050" name="Picture 2" descr="Image result for socke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744" y="3456887"/>
            <a:ext cx="963827" cy="96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677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END </a:t>
            </a:r>
            <a:r>
              <a:rPr lang="en-US" dirty="0" smtClean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Developed by:</a:t>
            </a:r>
          </a:p>
          <a:p>
            <a:r>
              <a:rPr lang="en-US" dirty="0" smtClean="0"/>
              <a:t>-Full Stack JS Team</a:t>
            </a:r>
          </a:p>
          <a:p>
            <a:r>
              <a:rPr lang="en-US" dirty="0" smtClean="0"/>
              <a:t>-C</a:t>
            </a:r>
            <a:r>
              <a:rPr lang="ro-RO" dirty="0" smtClean="0"/>
              <a:t>ărbune Bogdan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9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application is based 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Express </a:t>
            </a:r>
            <a:r>
              <a:rPr lang="en-US" dirty="0" err="1" smtClean="0"/>
              <a:t>NodeJS</a:t>
            </a:r>
            <a:r>
              <a:rPr lang="en-US" dirty="0" smtClean="0"/>
              <a:t> – Back End</a:t>
            </a:r>
            <a:endParaRPr lang="en-US" dirty="0" smtClean="0"/>
          </a:p>
          <a:p>
            <a:r>
              <a:rPr lang="en-US" dirty="0" smtClean="0"/>
              <a:t>Angular JS – Front End</a:t>
            </a:r>
            <a:endParaRPr lang="en-US" dirty="0" smtClean="0"/>
          </a:p>
          <a:p>
            <a:r>
              <a:rPr lang="en-US" dirty="0" smtClean="0"/>
              <a:t>MongoDB - 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39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start the app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of all you need to start </a:t>
            </a:r>
            <a:r>
              <a:rPr lang="en-US" dirty="0" err="1" smtClean="0"/>
              <a:t>mongoDB</a:t>
            </a:r>
            <a:r>
              <a:rPr lang="en-US" dirty="0" smtClean="0"/>
              <a:t> Database by executing the following command in </a:t>
            </a:r>
            <a:r>
              <a:rPr lang="en-US" dirty="0" err="1" smtClean="0"/>
              <a:t>cmd</a:t>
            </a:r>
            <a:r>
              <a:rPr lang="en-US" dirty="0" smtClean="0"/>
              <a:t> considering you already configured the environment variables: “mongod.exe –</a:t>
            </a:r>
            <a:r>
              <a:rPr lang="en-US" dirty="0" err="1" smtClean="0"/>
              <a:t>dbpath</a:t>
            </a:r>
            <a:r>
              <a:rPr lang="en-US" dirty="0" smtClean="0"/>
              <a:t> %</a:t>
            </a:r>
            <a:r>
              <a:rPr lang="en-US" dirty="0" err="1" smtClean="0"/>
              <a:t>mydatabasepath</a:t>
            </a:r>
            <a:r>
              <a:rPr lang="en-US" dirty="0" smtClean="0"/>
              <a:t>%”.</a:t>
            </a:r>
          </a:p>
          <a:p>
            <a:r>
              <a:rPr lang="en-US" dirty="0" smtClean="0"/>
              <a:t>Second, in another instance of </a:t>
            </a:r>
            <a:r>
              <a:rPr lang="en-US" dirty="0" err="1" smtClean="0"/>
              <a:t>cmd</a:t>
            </a:r>
            <a:r>
              <a:rPr lang="en-US" dirty="0" smtClean="0"/>
              <a:t>, you will cd to the root folder of the app and execute: “grunt serve”. Now the app will run in localhost port 3000. You can open it by going </a:t>
            </a:r>
            <a:r>
              <a:rPr lang="en-US" dirty="0"/>
              <a:t>to “</a:t>
            </a:r>
            <a:r>
              <a:rPr lang="en-US" dirty="0" smtClean="0"/>
              <a:t>localhost:3000”. If you don’t have any account logged in you will be redirected to the login page, otherwise you will go directly into the “main thing”.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44690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Here you can login if you already have an account or you can go to “Sign up” tab to create a new account.</a:t>
            </a:r>
            <a:endParaRPr lang="en-US" dirty="0" smtClean="0"/>
          </a:p>
          <a:p>
            <a:r>
              <a:rPr lang="en-US" dirty="0" smtClean="0"/>
              <a:t>Also there are listed the latest accounts.</a:t>
            </a:r>
            <a:endParaRPr lang="en-US" dirty="0" smtClean="0"/>
          </a:p>
          <a:p>
            <a:r>
              <a:rPr lang="en-US" dirty="0" smtClean="0"/>
              <a:t>Don’t click the “forgot your password?” button!!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67400" y="2240692"/>
            <a:ext cx="6082730" cy="342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40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an 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When you create your account you must write your username and password, also you must choose a role, default is “Referee”.</a:t>
            </a:r>
            <a:endParaRPr lang="en-US" dirty="0"/>
          </a:p>
          <a:p>
            <a:r>
              <a:rPr lang="en-US" dirty="0" smtClean="0"/>
              <a:t>Depending on your role when you’ll login you’ll have different interfaces.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90970" y="1905000"/>
            <a:ext cx="6335355" cy="356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99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Referee’s 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47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Manager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“Player” Tab- here you can add players for further competitions, you must write a name, an email and a club.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95400" y="3101975"/>
            <a:ext cx="4572000" cy="257175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“Competition” Tab- here you create the competitions by entering a competition name and select the desired players. </a:t>
            </a:r>
            <a:r>
              <a:rPr lang="en-US" dirty="0" smtClean="0"/>
              <a:t>After you submit the new competition, the games will be generated by </a:t>
            </a:r>
            <a:r>
              <a:rPr lang="en-US" dirty="0" err="1" smtClean="0"/>
              <a:t>berger</a:t>
            </a:r>
            <a:r>
              <a:rPr lang="en-US" dirty="0" smtClean="0"/>
              <a:t> system.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24600" y="3101975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90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 Page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Here you are able to see all games from the selected competition filtered by rounds, you can end games after you choose the result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95400" y="3101975"/>
            <a:ext cx="4572000" cy="257175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By clicking “Check standings” button a modal will pop up showing the status for each player from current competition.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24600" y="3101975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953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Gambler’s 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69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lue Tan Gradient 16x9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792E8D6-7A87-418E-8C48-2723019F95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Blue-Tan Gradient presentation (widescreen)</Template>
  <TotalTime>0</TotalTime>
  <Words>509</Words>
  <Application>Microsoft Office PowerPoint</Application>
  <PresentationFormat>Widescreen</PresentationFormat>
  <Paragraphs>41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Franklin Gothic Medium</vt:lpstr>
      <vt:lpstr>Wingdings</vt:lpstr>
      <vt:lpstr>Blue Tan Gradient 16x9</vt:lpstr>
      <vt:lpstr>Chess Heaven</vt:lpstr>
      <vt:lpstr>This application is based on</vt:lpstr>
      <vt:lpstr>How to start the app</vt:lpstr>
      <vt:lpstr>Login page</vt:lpstr>
      <vt:lpstr>Creating an account</vt:lpstr>
      <vt:lpstr>Referee’s view</vt:lpstr>
      <vt:lpstr>Manager Page</vt:lpstr>
      <vt:lpstr>Competition Page</vt:lpstr>
      <vt:lpstr>Gambler’s view</vt:lpstr>
      <vt:lpstr>Manage Account Page</vt:lpstr>
      <vt:lpstr>Competition Page</vt:lpstr>
      <vt:lpstr>Application Features</vt:lpstr>
      <vt:lpstr>END 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2017-04-20T09:33:02Z</dcterms:created>
  <dcterms:modified xsi:type="dcterms:W3CDTF">2017-04-20T11:09:59Z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TC030306239991</vt:lpwstr>
  </property>
</Properties>
</file>

<file path=docProps/thumbnail.jpeg>
</file>